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2" r:id="rId4"/>
    <p:sldId id="278" r:id="rId5"/>
    <p:sldId id="277" r:id="rId6"/>
    <p:sldId id="279" r:id="rId7"/>
    <p:sldId id="280" r:id="rId8"/>
    <p:sldId id="283" r:id="rId9"/>
    <p:sldId id="281" r:id="rId10"/>
    <p:sldId id="282" r:id="rId11"/>
    <p:sldId id="284" r:id="rId12"/>
    <p:sldId id="285" r:id="rId13"/>
    <p:sldId id="286" r:id="rId14"/>
    <p:sldId id="287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54" y="-6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12/17/2012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12/17/2012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12/17/2012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812" y="1752600"/>
            <a:ext cx="7924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The Assessment of Improved Water Sources Across the Globe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212" y="4724400"/>
            <a:ext cx="31242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By </a:t>
            </a:r>
            <a:r>
              <a:rPr lang="en-US" sz="2800" dirty="0" err="1" smtClean="0">
                <a:solidFill>
                  <a:schemeClr val="tx2"/>
                </a:solidFill>
              </a:rPr>
              <a:t>Philisile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Dube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Nonparametric Regression Hypothesis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676400"/>
            <a:ext cx="96012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0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: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1 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2 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3 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4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0 and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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unspecified (No significant role in Y-variable)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1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: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1,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2,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3,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4,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at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least one does not = 0, and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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 unspecified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HM statistic has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an asymptotically chi-squared distribution with q degrees of freedom, where q corresponds to the constraints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under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Ho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HM statistics 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2D*J/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</a:t>
            </a:r>
            <a:endParaRPr lang="en-US" dirty="0">
              <a:solidFill>
                <a:schemeClr val="tx2"/>
              </a:solidFill>
              <a:ea typeface="SimSun" pitchFamily="2" charset="-122"/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D*J = DJ(Y-X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o) –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DJ(Y-X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),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equivalent to (Reduced – Full Model)</a:t>
            </a:r>
          </a:p>
          <a:p>
            <a:pPr marL="342900" indent="-342900">
              <a:spcAft>
                <a:spcPts val="1600"/>
              </a:spcAft>
              <a:buFont typeface="Symbol" pitchFamily="18" charset="2"/>
              <a:buChar char="t"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= Hodges-Lehmann estimate of tau.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First Nonparametric Regression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Improved Water Source = - </a:t>
            </a:r>
            <a:r>
              <a:rPr lang="en-US" dirty="0" smtClean="0">
                <a:solidFill>
                  <a:schemeClr val="tx2"/>
                </a:solidFill>
              </a:rPr>
              <a:t>334 </a:t>
            </a:r>
            <a:r>
              <a:rPr lang="en-US" dirty="0">
                <a:solidFill>
                  <a:schemeClr val="tx2"/>
                </a:solidFill>
              </a:rPr>
              <a:t>+ </a:t>
            </a:r>
            <a:r>
              <a:rPr lang="en-US" dirty="0" smtClean="0">
                <a:solidFill>
                  <a:schemeClr val="tx2"/>
                </a:solidFill>
              </a:rPr>
              <a:t>0.208Years </a:t>
            </a:r>
            <a:r>
              <a:rPr lang="en-US" dirty="0">
                <a:solidFill>
                  <a:schemeClr val="tx2"/>
                </a:solidFill>
              </a:rPr>
              <a:t>+ </a:t>
            </a:r>
            <a:r>
              <a:rPr lang="en-US" dirty="0" smtClean="0">
                <a:solidFill>
                  <a:schemeClr val="tx2"/>
                </a:solidFill>
              </a:rPr>
              <a:t>0.000326GDP </a:t>
            </a:r>
            <a:r>
              <a:rPr lang="en-US" dirty="0">
                <a:solidFill>
                  <a:schemeClr val="tx2"/>
                </a:solidFill>
              </a:rPr>
              <a:t>per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Capita + 0.0467 Agricultural </a:t>
            </a:r>
            <a:r>
              <a:rPr lang="en-US" dirty="0">
                <a:solidFill>
                  <a:schemeClr val="tx2"/>
                </a:solidFill>
              </a:rPr>
              <a:t>Land +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          0.575 CO2 Emissions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 = 12.97  HM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1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= 102.70 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Reject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</a:rPr>
              <a:t>0 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 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if 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 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HM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1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≥ </a:t>
            </a:r>
            <a:r>
              <a:rPr lang="el-GR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χ</a:t>
            </a:r>
            <a:r>
              <a:rPr lang="en-US" baseline="30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q, </a:t>
            </a:r>
            <a:r>
              <a:rPr lang="el-GR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α</a:t>
            </a:r>
            <a:endParaRPr lang="en-US" baseline="-25000" dirty="0" smtClean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l-GR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χ</a:t>
            </a:r>
            <a:r>
              <a:rPr lang="en-US" baseline="30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4, 0.001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= 18.47 , thus we reject the null hypothesis (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</a:rPr>
              <a:t>0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)</a:t>
            </a:r>
            <a:endParaRPr lang="en-US" baseline="-25000" dirty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baseline="-25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8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Second Nonparametric Regression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03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: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2= 0;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1,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3,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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4,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and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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 unspecified </a:t>
            </a:r>
            <a:endParaRPr lang="en-US" dirty="0" smtClean="0">
              <a:solidFill>
                <a:schemeClr val="tx2"/>
              </a:solidFill>
              <a:ea typeface="SimSun" pitchFamily="2" charset="-122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Symbol" pitchFamily="18" charset="2"/>
              <a:buChar char="t"/>
            </a:pP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=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12.97 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HM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=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0.925  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Reject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</a:rPr>
              <a:t>0  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</a:rPr>
              <a:t>if 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</a:rPr>
              <a:t> 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HM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1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≥ </a:t>
            </a:r>
            <a:r>
              <a:rPr lang="el-GR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χ</a:t>
            </a:r>
            <a:r>
              <a:rPr lang="en-US" baseline="30000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</a:t>
            </a:r>
            <a:r>
              <a:rPr lang="en-US" baseline="-25000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q, </a:t>
            </a:r>
            <a:r>
              <a:rPr lang="el-GR" baseline="-25000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α</a:t>
            </a:r>
            <a:endParaRPr lang="en-US" baseline="-25000" dirty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l-GR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χ</a:t>
            </a:r>
            <a:r>
              <a:rPr lang="en-US" baseline="30000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1, 0.10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=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2.706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, thus we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fail to reject </a:t>
            </a:r>
            <a:r>
              <a:rPr lang="en-US" dirty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the 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  <a:sym typeface="Symbol" pitchFamily="18" charset="2"/>
              </a:rPr>
              <a:t>null hypothesis (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ea typeface="SimSun" pitchFamily="2" charset="-122"/>
              </a:rPr>
              <a:t>03</a:t>
            </a:r>
            <a:r>
              <a:rPr lang="en-US" dirty="0" smtClean="0">
                <a:solidFill>
                  <a:schemeClr val="tx2"/>
                </a:solidFill>
                <a:ea typeface="SimSun" pitchFamily="2" charset="-122"/>
              </a:rPr>
              <a:t>)</a:t>
            </a:r>
            <a:endParaRPr lang="en-US" baseline="-25000" dirty="0">
              <a:solidFill>
                <a:schemeClr val="tx2"/>
              </a:solidFill>
              <a:ea typeface="SimSun" pitchFamily="2" charset="-122"/>
              <a:sym typeface="Symbol" pitchFamily="18" charset="2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600"/>
              </a:spcAft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Both Parametric and Nonparametric models do a good job in assessing the data. 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tx2"/>
                </a:solidFill>
              </a:rPr>
              <a:t> All independent variables lead to an increase in dependent variable.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tx2"/>
                </a:solidFill>
              </a:rPr>
              <a:t> All variables were statistically significant except for the Years variable.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>
                <a:solidFill>
                  <a:schemeClr val="tx2"/>
                </a:solidFill>
              </a:rPr>
              <a:t> Future Advice: use more variables in model.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1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Data and Variable Used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from the World Bank and United Nations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Examining data for 30 countries over a period of 10 years (2000-2009)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Variables include: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- Improved </a:t>
            </a:r>
            <a:r>
              <a:rPr lang="en-US" dirty="0">
                <a:solidFill>
                  <a:schemeClr val="tx2"/>
                </a:solidFill>
              </a:rPr>
              <a:t>water source </a:t>
            </a:r>
            <a:r>
              <a:rPr lang="en-US" dirty="0" smtClean="0">
                <a:solidFill>
                  <a:schemeClr val="tx2"/>
                </a:solidFill>
              </a:rPr>
              <a:t>(% total population)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- GDP per Capita (US $)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- Agricultural Land (% of land area)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- CO</a:t>
            </a:r>
            <a:r>
              <a:rPr lang="en-US" baseline="-25000" dirty="0" smtClean="0">
                <a:solidFill>
                  <a:schemeClr val="tx2"/>
                </a:solidFill>
              </a:rPr>
              <a:t>2 </a:t>
            </a:r>
            <a:r>
              <a:rPr lang="en-US" dirty="0" smtClean="0">
                <a:solidFill>
                  <a:schemeClr val="tx2"/>
                </a:solidFill>
              </a:rPr>
              <a:t>Emissions (Metric tons per capita)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Hypotheses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219200"/>
            <a:ext cx="9601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GDP </a:t>
            </a:r>
            <a:r>
              <a:rPr lang="en-US" dirty="0">
                <a:solidFill>
                  <a:schemeClr val="tx2"/>
                </a:solidFill>
              </a:rPr>
              <a:t>per Capita (US </a:t>
            </a:r>
            <a:r>
              <a:rPr lang="en-US" dirty="0" smtClean="0">
                <a:solidFill>
                  <a:schemeClr val="tx2"/>
                </a:solidFill>
              </a:rPr>
              <a:t>$) and Years: </a:t>
            </a:r>
            <a:r>
              <a:rPr lang="en-US" dirty="0">
                <a:solidFill>
                  <a:schemeClr val="tx2"/>
                </a:solidFill>
              </a:rPr>
              <a:t>Positive association </a:t>
            </a:r>
            <a:r>
              <a:rPr lang="en-US" dirty="0" smtClean="0">
                <a:solidFill>
                  <a:schemeClr val="tx2"/>
                </a:solidFill>
              </a:rPr>
              <a:t>with response variable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Agricultural </a:t>
            </a:r>
            <a:r>
              <a:rPr lang="en-US" dirty="0">
                <a:solidFill>
                  <a:schemeClr val="tx2"/>
                </a:solidFill>
              </a:rPr>
              <a:t>Land </a:t>
            </a:r>
            <a:r>
              <a:rPr lang="en-US" dirty="0" smtClean="0">
                <a:solidFill>
                  <a:schemeClr val="tx2"/>
                </a:solidFill>
              </a:rPr>
              <a:t>and CO</a:t>
            </a:r>
            <a:r>
              <a:rPr lang="en-US" baseline="-25000" dirty="0" smtClean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Emissions </a:t>
            </a:r>
            <a:r>
              <a:rPr lang="en-US" dirty="0" smtClean="0">
                <a:solidFill>
                  <a:schemeClr val="tx2"/>
                </a:solidFill>
              </a:rPr>
              <a:t>: Negative association with response variable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9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Correlation Test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219200"/>
            <a:ext cx="9601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en-US" baseline="-25000" dirty="0">
                <a:solidFill>
                  <a:schemeClr val="tx2"/>
                </a:solidFill>
              </a:rPr>
              <a:t>0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  <a:latin typeface="Symbol"/>
                <a:ea typeface="SimSun"/>
                <a:cs typeface="Arial"/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= 0 </a:t>
            </a:r>
            <a:r>
              <a:rPr lang="en-US" dirty="0" smtClean="0">
                <a:solidFill>
                  <a:schemeClr val="tx2"/>
                </a:solidFill>
              </a:rPr>
              <a:t>versus </a:t>
            </a:r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  <a:latin typeface="Symbol"/>
                <a:ea typeface="SimSun"/>
                <a:cs typeface="Arial"/>
              </a:rPr>
              <a:t>r </a:t>
            </a:r>
            <a:r>
              <a:rPr lang="en-US" dirty="0" smtClean="0">
                <a:solidFill>
                  <a:schemeClr val="tx2"/>
                </a:solidFill>
              </a:rPr>
              <a:t>≠ </a:t>
            </a:r>
            <a:r>
              <a:rPr lang="en-US" dirty="0">
                <a:solidFill>
                  <a:schemeClr val="tx2"/>
                </a:solidFill>
              </a:rPr>
              <a:t>0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where </a:t>
            </a:r>
            <a:r>
              <a:rPr lang="en-US" dirty="0">
                <a:solidFill>
                  <a:schemeClr val="tx2"/>
                </a:solidFill>
                <a:latin typeface="Symbol"/>
                <a:ea typeface="SimSun"/>
                <a:cs typeface="Arial"/>
              </a:rPr>
              <a:t>r </a:t>
            </a:r>
            <a:r>
              <a:rPr lang="en-US" dirty="0" smtClean="0">
                <a:solidFill>
                  <a:schemeClr val="tx2"/>
                </a:solidFill>
                <a:latin typeface="Symbol"/>
                <a:ea typeface="SimSun"/>
                <a:cs typeface="Arial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is </a:t>
            </a:r>
            <a:r>
              <a:rPr lang="en-US" dirty="0">
                <a:solidFill>
                  <a:schemeClr val="tx2"/>
                </a:solidFill>
              </a:rPr>
              <a:t>the correlation between a pair of </a:t>
            </a:r>
            <a:r>
              <a:rPr lang="en-US" dirty="0" smtClean="0">
                <a:solidFill>
                  <a:schemeClr val="tx2"/>
                </a:solidFill>
              </a:rPr>
              <a:t>variables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00140"/>
              </p:ext>
            </p:extLst>
          </p:nvPr>
        </p:nvGraphicFramePr>
        <p:xfrm>
          <a:off x="1522412" y="2895600"/>
          <a:ext cx="7162800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7162800"/>
              </a:tblGrid>
              <a:tr h="2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       Improved Water Source    Years     GDP per Capita   Agricultural Land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urier New"/>
                          <a:ea typeface="SimSun"/>
                          <a:cs typeface="Arial"/>
                        </a:rPr>
                        <a:t>Years                        0.060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              0.297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GDP per Capita               0.504             0.034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              0.000***          0.554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urier New"/>
                          <a:ea typeface="SimSun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Agricultural Land             0.150            -0.003           -0.260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              0.009**            0.957            0.000***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CO2 emission                 0.536             0.005             0.813        -0.057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              0.000***          0.930             0.000***      0.325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ourier New"/>
                          <a:ea typeface="SimSun"/>
                          <a:cs typeface="Arial"/>
                        </a:rPr>
                        <a:t>Cell Contents: Pearson correlation</a:t>
                      </a:r>
                      <a:endParaRPr lang="en-US" sz="1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urier New"/>
                          <a:ea typeface="SimSun"/>
                          <a:cs typeface="Arial"/>
                        </a:rPr>
                        <a:t>               P-Value</a:t>
                      </a:r>
                      <a:endParaRPr lang="en-US" sz="1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Normality Test for Variables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168401"/>
            <a:ext cx="9601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600201"/>
            <a:ext cx="3127462" cy="20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88" y="1600200"/>
            <a:ext cx="3203051" cy="213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4038600"/>
            <a:ext cx="32036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88" y="4034693"/>
            <a:ext cx="3203051" cy="21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Parametric Regression Hypothesis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H</a:t>
            </a:r>
            <a:r>
              <a:rPr lang="en-US" baseline="-25000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0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1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2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3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4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= 0 ( all coefficients are not important in model )</a:t>
            </a:r>
            <a:endParaRPr lang="en-US" dirty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  H</a:t>
            </a:r>
            <a:r>
              <a:rPr lang="en-US" baseline="-25000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at least one of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1,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2,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3,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sym typeface="Symbol" pitchFamily="18" charset="2"/>
              </a:rPr>
              <a:t>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4,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not equal to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0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 Regression model is based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on a distribution of F with df1 = k and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df2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= n – (k+1). 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2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Full Parametric Regression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Improved Water Source = - 462 + 0.267 Years + 0.000465 GDP per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Capita + </a:t>
            </a:r>
            <a:r>
              <a:rPr lang="en-US" dirty="0">
                <a:solidFill>
                  <a:schemeClr val="tx2"/>
                </a:solidFill>
              </a:rPr>
              <a:t>0.174 Agricultural Land +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          0.853 CO2 Emissions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Adjusted R-Squared : 35.3 %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F-Statistic : 41.71 on 4 and 295 DF, P-value: 0.000***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9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Residual Plots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371600"/>
            <a:ext cx="9601200" cy="4495800"/>
          </a:xfrm>
        </p:spPr>
        <p:txBody>
          <a:bodyPr/>
          <a:lstStyle/>
          <a:p>
            <a:pPr algn="dist"/>
            <a:endParaRPr lang="en-US" dirty="0" smtClean="0"/>
          </a:p>
          <a:p>
            <a:pPr algn="dist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762124"/>
            <a:ext cx="6553200" cy="437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8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7812" y="381000"/>
            <a:ext cx="6400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Reduced Parametric Regression Model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447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Improved Water Source = </a:t>
            </a:r>
            <a:r>
              <a:rPr lang="en-US" dirty="0" smtClean="0">
                <a:solidFill>
                  <a:schemeClr val="tx2"/>
                </a:solidFill>
              </a:rPr>
              <a:t>72.3 + 0.000471 GDP </a:t>
            </a:r>
            <a:r>
              <a:rPr lang="en-US" dirty="0">
                <a:solidFill>
                  <a:schemeClr val="tx2"/>
                </a:solidFill>
              </a:rPr>
              <a:t>per </a:t>
            </a:r>
            <a:r>
              <a:rPr lang="en-US" dirty="0" smtClean="0">
                <a:solidFill>
                  <a:schemeClr val="tx2"/>
                </a:solidFill>
              </a:rPr>
              <a:t>Capita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+ 0.174 Agricultural Land +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0.841 CO2 Emissions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Adjusted R-Squared : 35.2 %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F-Statistic : 55.25 on 3 and 296 DF, P-value: 0.000***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9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621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TS102801109</vt:lpstr>
      <vt:lpstr>The Assessment of Improved Water Sources Across the Globe</vt:lpstr>
      <vt:lpstr>Data and Variable Used</vt:lpstr>
      <vt:lpstr>Hypotheses</vt:lpstr>
      <vt:lpstr>Correlation Test</vt:lpstr>
      <vt:lpstr>Normality Test for Variables</vt:lpstr>
      <vt:lpstr>Parametric Regression Hypothesis</vt:lpstr>
      <vt:lpstr>Full Parametric Regression Model</vt:lpstr>
      <vt:lpstr>Residual Plots</vt:lpstr>
      <vt:lpstr>Reduced Parametric Regression Model</vt:lpstr>
      <vt:lpstr>Nonparametric Regression Hypothesis</vt:lpstr>
      <vt:lpstr>First Nonparametric Regression Model</vt:lpstr>
      <vt:lpstr>Second Nonparametric Regression Model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2012-12-17T09:23:52Z</dcterms:created>
  <dcterms:modified xsi:type="dcterms:W3CDTF">2012-12-17T15:39:47Z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